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4092" r:id="rId17"/>
  </p:sldMasterIdLst>
  <p:notesMasterIdLst>
    <p:notesMasterId r:id="rId45"/>
  </p:notesMasterIdLst>
  <p:sldIdLst>
    <p:sldId id="386" r:id="rId18"/>
    <p:sldId id="395" r:id="rId19"/>
    <p:sldId id="327" r:id="rId20"/>
    <p:sldId id="329" r:id="rId21"/>
    <p:sldId id="275" r:id="rId22"/>
    <p:sldId id="390" r:id="rId23"/>
    <p:sldId id="273" r:id="rId24"/>
    <p:sldId id="258" r:id="rId25"/>
    <p:sldId id="259" r:id="rId26"/>
    <p:sldId id="331" r:id="rId27"/>
    <p:sldId id="335" r:id="rId28"/>
    <p:sldId id="263" r:id="rId29"/>
    <p:sldId id="264" r:id="rId30"/>
    <p:sldId id="265" r:id="rId31"/>
    <p:sldId id="266" r:id="rId32"/>
    <p:sldId id="267" r:id="rId33"/>
    <p:sldId id="261" r:id="rId34"/>
    <p:sldId id="336" r:id="rId35"/>
    <p:sldId id="342" r:id="rId36"/>
    <p:sldId id="272" r:id="rId37"/>
    <p:sldId id="268" r:id="rId38"/>
    <p:sldId id="269" r:id="rId39"/>
    <p:sldId id="349" r:id="rId40"/>
    <p:sldId id="308" r:id="rId41"/>
    <p:sldId id="274" r:id="rId42"/>
    <p:sldId id="271" r:id="rId43"/>
    <p:sldId id="394" r:id="rId4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0B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presProps" Target="pres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0157945947985651E-2"/>
          <c:w val="0.96592865944188022"/>
          <c:h val="0.7997814994280426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1104321742028666E-4"/>
                  <c:y val="9.795760171516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41736555016922E-2"/>
                  <c:y val="9.528608130671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7395221669145E-2"/>
                  <c:y val="0.10110631951292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2122</c:v>
                </c:pt>
                <c:pt idx="1">
                  <c:v>2079</c:v>
                </c:pt>
                <c:pt idx="2">
                  <c:v>2169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0"/>
        <c:shape val="box"/>
        <c:axId val="129161216"/>
        <c:axId val="65742528"/>
        <c:axId val="0"/>
      </c:bar3DChart>
      <c:catAx>
        <c:axId val="1291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5742528"/>
        <c:crosses val="autoZero"/>
        <c:auto val="1"/>
        <c:lblAlgn val="ctr"/>
        <c:lblOffset val="100"/>
        <c:noMultiLvlLbl val="0"/>
      </c:catAx>
      <c:valAx>
        <c:axId val="65742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916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81087347307492E-2"/>
          <c:y val="0.16549858657680011"/>
          <c:w val="0.57828103343708626"/>
          <c:h val="0.72492022491328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B8-4CA1-BB21-AC977F5A88E4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B8-4CA1-BB21-AC977F5A88E4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B8-4CA1-BB21-AC977F5A88E4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B8-4CA1-BB21-AC977F5A88E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B8-4CA1-BB21-AC977F5A88E4}"/>
              </c:ext>
            </c:extLst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5073422588779448"/>
                  <c:y val="-0.1248544400416414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40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B8-4CA1-BB21-AC977F5A88E4}"/>
                </c:ext>
              </c:extLst>
            </c:dLbl>
            <c:dLbl>
              <c:idx val="1"/>
              <c:layout>
                <c:manualLayout>
                  <c:x val="0.11131879797712425"/>
                  <c:y val="-0.2070870726297899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29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703367280123717E-2"/>
                  <c:y val="3.400419500713906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8,3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B8-4CA1-BB21-AC977F5A88E4}"/>
                </c:ext>
              </c:extLst>
            </c:dLbl>
            <c:dLbl>
              <c:idx val="3"/>
              <c:layout>
                <c:manualLayout>
                  <c:x val="4.3552424047601269E-2"/>
                  <c:y val="0.120073592646084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ru-RU" sz="1800" dirty="0" smtClean="0"/>
                      <a:t>1,3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B8-4CA1-BB21-AC977F5A88E4}"/>
                </c:ext>
              </c:extLst>
            </c:dLbl>
            <c:dLbl>
              <c:idx val="4"/>
              <c:layout>
                <c:manualLayout>
                  <c:x val="-3.8458955380185442E-2"/>
                  <c:y val="-3.380282849230744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</a:t>
                    </a:r>
                    <a:r>
                      <a:rPr lang="ru-RU" sz="1800" dirty="0" smtClean="0"/>
                      <a:t>,2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B8-4CA1-BB21-AC977F5A88E4}"/>
                </c:ext>
              </c:extLst>
            </c:dLbl>
            <c:dLbl>
              <c:idx val="5"/>
              <c:layout>
                <c:manualLayout>
                  <c:x val="2.0358621355368528E-3"/>
                  <c:y val="2.22387841680142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B8-4CA1-BB21-AC977F5A8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социально-экономические права  </c:v>
                </c:pt>
                <c:pt idx="1">
                  <c:v>гарантии государственной защиты прав человека и личные права </c:v>
                </c:pt>
                <c:pt idx="2">
                  <c:v>политические права</c:v>
                </c:pt>
                <c:pt idx="3">
                  <c:v>права и свободы в местах лишения свободы</c:v>
                </c:pt>
                <c:pt idx="4">
                  <c:v>культурные права</c:v>
                </c:pt>
                <c:pt idx="5">
                  <c:v>перенаправлены по компетенции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29</c:v>
                </c:pt>
                <c:pt idx="2">
                  <c:v>8.3000000000000007</c:v>
                </c:pt>
                <c:pt idx="3">
                  <c:v>21.3</c:v>
                </c:pt>
                <c:pt idx="4">
                  <c:v>1.2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B8-4CA1-BB21-AC977F5A88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358838204542997"/>
          <c:y val="0.16115740383009589"/>
          <c:w val="0.33156126002822334"/>
          <c:h val="0.73745921518678137"/>
        </c:manualLayout>
      </c:layout>
      <c:overlay val="0"/>
      <c:txPr>
        <a:bodyPr/>
        <a:lstStyle/>
        <a:p>
          <a:pPr>
            <a:defRPr sz="1200" b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2B0D-F0AC-4986-BB6D-9A4A22CB44A8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46B3-FC58-492D-AFFC-9CD68030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46B3-FC58-492D-AFFC-9CD6803087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46B3-FC58-492D-AFFC-9CD6803087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A2FA-8287-44FE-8DF9-D5A23796120A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4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46B3-FC58-492D-AFFC-9CD6803087A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7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884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67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913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31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78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257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29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3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39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864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6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85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01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93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3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256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32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097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6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59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452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0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03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1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1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155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082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293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781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488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050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645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1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605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173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8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33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913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867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990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42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99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976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298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890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391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7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153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28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71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065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198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5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55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623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525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90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43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927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94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828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73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019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2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653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382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1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108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88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62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636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962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75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057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4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827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31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311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36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21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85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007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8440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847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09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931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90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282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0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869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3057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82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447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6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6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7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23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2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81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6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3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9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97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40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5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53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06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2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11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58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7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18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47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69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8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49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90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87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96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3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8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2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49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62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36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7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57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26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41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01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8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4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5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72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08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41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57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30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36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59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8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2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9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36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39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36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50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5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6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416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2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71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4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47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23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082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87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72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52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48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2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30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9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20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027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319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1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6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04797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4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3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1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02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86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4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453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429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7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75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45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313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93AA-AF28-416B-AEE0-47C732BCDB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3D49-0CC3-482B-BF22-4AECE6C5AD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55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83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7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79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0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65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43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8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29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13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495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FDE91-47B7-4797-90C9-9CFF3526060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475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B8568A-D20D-422B-BC98-1B51B6140C3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5" Type="http://schemas.openxmlformats.org/officeDocument/2006/relationships/image" Target="../media/image66.jpe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9" y="3291830"/>
            <a:ext cx="8563678" cy="172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ЧЕСНИЦКИЙ  ИГОРЬ  ИВАНОВИЧ</a:t>
            </a: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Уполномоченный по правам человека </a:t>
            </a:r>
            <a:b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Хабаровском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крае, председатель Координационного совета уполномоченных по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правам человека в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ДФО 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31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Уполномоченного </a:t>
            </a:r>
            <a:endParaRPr lang="ru-RU" sz="3200" b="1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правам </a:t>
            </a: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и </a:t>
            </a:r>
            <a:r>
              <a:rPr lang="ru-RU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роль </a:t>
            </a:r>
            <a:endParaRPr lang="ru-RU" sz="3200" b="1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защите прав и свобод человека</a:t>
            </a:r>
            <a:endParaRPr lang="ru-RU" sz="3200" b="1" kern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987576"/>
            <a:ext cx="8568952" cy="90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Институт Уполномоченного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правам человека </a:t>
            </a:r>
            <a:b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Российской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Федерации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22" y="2715765"/>
            <a:ext cx="1655742" cy="227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5167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07542"/>
            <a:ext cx="6336704" cy="7078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14" tIns="45707" rIns="91414" bIns="4570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Century Gothic" panose="020B0502020202020204" pitchFamily="34" charset="0"/>
              </a:rPr>
              <a:t>Создан в соответствии со ст. 103 Конституции 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35901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регулирование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осуществляется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Федеральным конституционным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26 февраля 1997 г. № 1-ФКЗ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 Уполномоченном по правам человека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O.Rakova\Desktop\Лого нов\Лого новнов\Логотип УПЧ 2018 04 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27" y="1513664"/>
            <a:ext cx="1508186" cy="10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3201" cy="5040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ДЕЯТЕЛЬНОСТИ УПОЛНОМОЧЕННОГО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49038" y="1491915"/>
            <a:ext cx="6519929" cy="3537299"/>
            <a:chOff x="178923" y="1870822"/>
            <a:chExt cx="7678073" cy="46027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261" y="4482256"/>
              <a:ext cx="2986846" cy="1991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923" y="1919263"/>
              <a:ext cx="2518220" cy="16788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8963" y="1870822"/>
              <a:ext cx="2881834" cy="19207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178923" y="3816252"/>
              <a:ext cx="2686102" cy="806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Candara" panose="020E0502030303020204" pitchFamily="34" charset="0"/>
                </a:rPr>
                <a:t>Совершенствование законодательства</a:t>
              </a:r>
            </a:p>
          </p:txBody>
        </p:sp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1040677" y="4706901"/>
              <a:ext cx="1908286" cy="7609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Candara" panose="020E0502030303020204" pitchFamily="34" charset="0"/>
                </a:rPr>
                <a:t>Правовое  просвещение</a:t>
              </a: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2948963" y="3675628"/>
              <a:ext cx="2770042" cy="806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Candara" panose="020E0502030303020204" pitchFamily="34" charset="0"/>
                </a:rPr>
                <a:t>Международное</a:t>
              </a:r>
            </a:p>
            <a:p>
              <a:pPr algn="ctr"/>
              <a:r>
                <a:rPr lang="ru-RU" sz="1600" b="1" dirty="0">
                  <a:latin typeface="Candara" panose="020E0502030303020204" pitchFamily="34" charset="0"/>
                </a:rPr>
                <a:t>сотрудничество</a:t>
              </a: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5737799" y="4264235"/>
              <a:ext cx="2119197" cy="7609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Candara" panose="020E0502030303020204" pitchFamily="34" charset="0"/>
                </a:rPr>
                <a:t>Восстановление нарушенных прав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"/>
          <a:stretch/>
        </p:blipFill>
        <p:spPr>
          <a:xfrm>
            <a:off x="5043722" y="1695347"/>
            <a:ext cx="2284545" cy="15525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54" y="3470029"/>
            <a:ext cx="1921776" cy="144133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softEdge rad="0"/>
          </a:effectLst>
        </p:spPr>
      </p:pic>
      <p:pic>
        <p:nvPicPr>
          <p:cNvPr id="16" name="Picture 2" descr="C:\Users\O.Rakova\Desktop\ФОТО Доклад 2018 из базы УПЧ\Глава 1 Рассмотрение обращений\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38" y="1510196"/>
            <a:ext cx="2247092" cy="18211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686079"/>
            <a:ext cx="3600399" cy="1237599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Сергей Адамович</a:t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КОВАЛЕВ</a:t>
            </a: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8" name="Объект 3" descr="http://ombudsmanrf.org/www/upload/images/staff/institut/kovalev_2015_kudryavtsev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059587"/>
            <a:ext cx="2736304" cy="38884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27984" y="4083919"/>
            <a:ext cx="3672408" cy="93610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 должности Уполномоченного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 1994 по 1995 годы</a:t>
            </a:r>
            <a:r>
              <a:rPr lang="ru-RU" b="1" dirty="0">
                <a:solidFill>
                  <a:srgbClr val="92D050"/>
                </a:solidFill>
              </a:rPr>
              <a:t/>
            </a:r>
            <a:br>
              <a:rPr lang="ru-RU" b="1" dirty="0">
                <a:solidFill>
                  <a:srgbClr val="92D050"/>
                </a:solidFill>
              </a:rPr>
            </a:b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008353" y="1923678"/>
            <a:ext cx="468052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правозащитник,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соавтор Российской Декларации прав человека и гражданина (1991 год),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соавтор второй главы Конституции России – «Права и свободы человека и гражданина» (1993 год),</a:t>
            </a:r>
          </a:p>
          <a:p>
            <a:pPr algn="l">
              <a:lnSpc>
                <a:spcPts val="1400"/>
              </a:lnSpc>
              <a:spcBef>
                <a:spcPts val="0"/>
              </a:spcBef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номинант на соискание Нобелевской премии мира (1995, 1996 годы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​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771550"/>
            <a:ext cx="3528392" cy="1296144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Олег </a:t>
            </a:r>
            <a:r>
              <a:rPr lang="ru-RU" sz="3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Орестович</a:t>
            </a: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МИРОНОВ </a:t>
            </a:r>
            <a:endParaRPr lang="ru-RU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5" name="Объект 4" descr="Миронов О.О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59582"/>
            <a:ext cx="2880320" cy="38678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4008353" y="2211710"/>
            <a:ext cx="468052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доктор юридических наук,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профессор,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депутат ГД ФС РФ от фракции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КПРФ.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456558" y="3615867"/>
            <a:ext cx="4291905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 должности Уполномоченного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 1998 по 2004 годы</a:t>
            </a: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5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15567"/>
            <a:ext cx="4320480" cy="1332148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Владимир Петрович</a:t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ЛУКИН </a:t>
            </a:r>
          </a:p>
        </p:txBody>
      </p:sp>
      <p:pic>
        <p:nvPicPr>
          <p:cNvPr id="5" name="Объект 4" descr="Лукин В.П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059582"/>
            <a:ext cx="3024336" cy="38344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4139952" y="2355726"/>
            <a:ext cx="468052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доктор исторических наук,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профессор,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 из лидеров партии «Яблоко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644008" y="3894933"/>
            <a:ext cx="367240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 должности Уполномоченного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 2004 по 2014 годы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7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987574"/>
            <a:ext cx="4536504" cy="126014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Элла Александровна</a:t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ПАМФИЛОВА </a:t>
            </a:r>
          </a:p>
        </p:txBody>
      </p:sp>
      <p:pic>
        <p:nvPicPr>
          <p:cNvPr id="1027" name="Picture 3" descr="C:\Users\fedorova\Desktop\udEfuyax1NSczDJtBi8NGceJRuYQWI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5"/>
            <a:ext cx="2880320" cy="39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3923928" y="2427734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политический деятель и правозащитник,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председатель Комиссии по правам человека при Президенте РФ (2002 -2004 годы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Председатель ЦИК (с 2016 года)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4644008" y="3795887"/>
            <a:ext cx="39604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 должности Уполномоченного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 2014 по 2016 годы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8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7534"/>
            <a:ext cx="4896545" cy="115212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Татьяна Николаевна</a:t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МОСКАЛЬКОВА</a:t>
            </a:r>
            <a:endParaRPr lang="ru-RU" sz="3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3851920" y="1923678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доктор юридических и философских наук,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профессор, 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заслуженный юрист РФ,</a:t>
            </a: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генерал-майор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милиции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отставке.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ts val="14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1400"/>
              </a:lnSpc>
              <a:spcBef>
                <a:spcPts val="0"/>
              </a:spcBef>
            </a:pP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-36512" y="3363838"/>
            <a:ext cx="9145016" cy="470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8000" b="1" dirty="0">
                <a:solidFill>
                  <a:srgbClr val="92D050"/>
                </a:solidFill>
              </a:rPr>
              <a:t>В 2016 году избрана Государственной Думой на пост Уполномоченного по правам человека в Российской Федерации</a:t>
            </a:r>
            <a:r>
              <a:rPr lang="ru-RU" sz="800" b="1" dirty="0">
                <a:solidFill>
                  <a:srgbClr val="92D050"/>
                </a:solidFill>
              </a:rPr>
              <a:t>.</a:t>
            </a:r>
            <a:endParaRPr lang="ru-RU" sz="2000" b="1" dirty="0">
              <a:solidFill>
                <a:srgbClr val="92D050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8" name="Picture 2" descr="https://ombudsmanrf.org/upload/images/Prisjaga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90"/>
            <a:ext cx="3060700" cy="2038644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67502"/>
            <a:ext cx="9108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92D050"/>
                </a:solidFill>
                <a:latin typeface="+mj-lt"/>
              </a:rPr>
              <a:t>В 2021 году после внесения кандидатуры Президентом Российской Федерации, повторно избрана Уполномоченным по правам человека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2602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7574"/>
            <a:ext cx="8640960" cy="864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Уполномоченные по 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правам человека 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субъектах Российской Федерации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1845"/>
            <a:ext cx="3528392" cy="2283231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195077"/>
            <a:ext cx="3456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Встреча Президента Российской Федерации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В.В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Путина</a:t>
            </a:r>
            <a:r>
              <a:rPr lang="en-US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федеральным и региональными уполномоченными по правам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человека в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911846"/>
            <a:ext cx="4752528" cy="1200329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Уполномоченные </a:t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правам человека действуют во всех </a:t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85 субъектах </a:t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Российской Федерации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219822"/>
            <a:ext cx="4788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региональных уполномоченных регламентируется Федеральным законом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18.03.2020 N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48-ФЗ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уполномоченных по правам человека в субъектах Российской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03598"/>
            <a:ext cx="8352927" cy="3240360"/>
          </a:xfrm>
        </p:spPr>
        <p:txBody>
          <a:bodyPr anchor="ctr">
            <a:no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Хабаровского края </a:t>
            </a:r>
            <a:r>
              <a:rPr lang="en-US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31.07.2006 N 44</a:t>
            </a:r>
            <a:b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уполномоченном по правам человека </a:t>
            </a:r>
            <a:r>
              <a:rPr lang="ru-RU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Хабаровском </a:t>
            </a:r>
            <a:r>
              <a:rPr lang="ru-RU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крае»</a:t>
            </a:r>
            <a:endParaRPr lang="ru-RU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9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4515"/>
            <a:ext cx="3312368" cy="223224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Игорь Чесницкий вновь назначен на должность Уполномоченного по правам человека в Хабаровском кра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03798"/>
            <a:ext cx="2508074" cy="1842458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8231" y="69954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Arial" pitchFamily="34" charset="0"/>
              </a:rPr>
              <a:t>Игорь Иванович</a:t>
            </a:r>
            <a:b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Arial" pitchFamily="34" charset="0"/>
              </a:rPr>
              <a:t>Чесницкий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1372582"/>
            <a:ext cx="4594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</a:pP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</a:rPr>
              <a:t>В 2016 году </a:t>
            </a:r>
            <a:r>
              <a:rPr lang="ru-RU" b="1" dirty="0" smtClean="0">
                <a:solidFill>
                  <a:srgbClr val="92D050"/>
                </a:solidFill>
              </a:rPr>
              <a:t>назначен Законодательной </a:t>
            </a:r>
            <a:r>
              <a:rPr lang="ru-RU" b="1" dirty="0">
                <a:solidFill>
                  <a:srgbClr val="92D050"/>
                </a:solidFill>
              </a:rPr>
              <a:t>Думой на </a:t>
            </a:r>
            <a:r>
              <a:rPr lang="ru-RU" b="1" dirty="0" smtClean="0">
                <a:solidFill>
                  <a:srgbClr val="92D050"/>
                </a:solidFill>
              </a:rPr>
              <a:t>должность Уполномоченного </a:t>
            </a:r>
            <a:r>
              <a:rPr lang="ru-RU" b="1" dirty="0">
                <a:solidFill>
                  <a:srgbClr val="92D050"/>
                </a:solidFill>
              </a:rPr>
              <a:t>по правам человека в </a:t>
            </a:r>
            <a:r>
              <a:rPr lang="ru-RU" b="1" dirty="0" smtClean="0">
                <a:solidFill>
                  <a:srgbClr val="92D050"/>
                </a:solidFill>
              </a:rPr>
              <a:t>Хабаровском крае</a:t>
            </a:r>
            <a: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0986" y="307580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b="1" dirty="0">
                <a:solidFill>
                  <a:srgbClr val="92D050"/>
                </a:solidFill>
              </a:rPr>
              <a:t>В 2021 году </a:t>
            </a:r>
            <a:r>
              <a:rPr lang="ru-RU" b="1" dirty="0" smtClean="0">
                <a:solidFill>
                  <a:srgbClr val="92D050"/>
                </a:solidFill>
              </a:rPr>
              <a:t>по предложению Губернатора Хабаровского края, </a:t>
            </a:r>
            <a:r>
              <a:rPr lang="ru-RU" b="1" dirty="0">
                <a:solidFill>
                  <a:srgbClr val="92D050"/>
                </a:solidFill>
              </a:rPr>
              <a:t>повторно </a:t>
            </a:r>
            <a:r>
              <a:rPr lang="ru-RU" b="1" dirty="0" smtClean="0">
                <a:solidFill>
                  <a:srgbClr val="92D050"/>
                </a:solidFill>
              </a:rPr>
              <a:t>назначен  Законодательной Думой Уполномоченным </a:t>
            </a:r>
            <a:r>
              <a:rPr lang="ru-RU" b="1" dirty="0">
                <a:solidFill>
                  <a:srgbClr val="92D050"/>
                </a:solidFill>
              </a:rPr>
              <a:t>по правам человека в </a:t>
            </a:r>
            <a:r>
              <a:rPr lang="ru-RU" b="1" dirty="0" smtClean="0">
                <a:solidFill>
                  <a:srgbClr val="92D050"/>
                </a:solidFill>
              </a:rPr>
              <a:t>Хабаровском крае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12" y="19877672"/>
            <a:ext cx="3528392" cy="23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Глава администрации Тамбовской области дал старт онлайн-флешмобу &quot;Сила в  правде&quot; | ИА “ОнлайнТамбов.ру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8714"/>
            <a:ext cx="1494835" cy="10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рянск | В Брянске 18 марта на набережной пройдет митинг-концерт в честь  Крыма - БезФорма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8" y="922337"/>
            <a:ext cx="2091401" cy="12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Митинг-концерт, посвященный воссоединению Крыма с Россией, в Симферополе - РИА Новости, 1920, 18.03.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Митинг-концерт, посвященный воссоединению Крыма с Россией, в Симферополе - РИА Новости, 1920, 18.03.20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Митинг-концерт, посвященный воссоединению Крыма с Россией, в Симферополе - РИА Новости, 1920, 18.03.202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Митинг-концерт, посвященный воссоединению Крыма с Россией, в Симферополе - РИА Новости, 1920, 18.03.202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Митинг-концерт, посвященный воссоединению Крыма с Россией, в Симферополе - РИА Новости, 1920, 18.03.202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https://cdnn21.img.ria.ru/images/07e6/03/12/1778888109_0:0:1280:960_1440x900_80_0_1_72af012fcaeca76ea606a32222765a61.jpg.webp?source-sid=not_rian_phot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s://cdnn21.img.ria.ru/images/07e6/03/12/1778888109_0:0:1280:960_1440x900_80_0_1_72af012fcaeca76ea606a32222765a61.jpg.webp?source-sid=not_rian_phot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Фото: Кирилл Мартынов, pravda-nn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2232"/>
            <a:ext cx="2384368" cy="15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cdn.tvc.ru/pictures/o/510/8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2" y="973707"/>
            <a:ext cx="3411206" cy="22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Милитари-яйца. Почем десяток? Символы «спецоперации»: где теперь можно  встретить буквы Z и V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Милитари-яйца. Почем десяток? Символы «спецоперации»: где теперь можно  встретить буквы Z и V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4" descr="Милитари-яйца. Почем десяток? Символы «спецоперации»: где теперь можно  встретить буквы Z и V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Что происходило после ввода войск России на Украину. День 23-й – Мир –  Коммерсантъ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1" y="2161492"/>
            <a:ext cx="2068368" cy="13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Патриотический митинг на Театральной площади Курска 18 марта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91" y="3599738"/>
            <a:ext cx="2074565" cy="140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Волгоградцы пришли в пойму с флагами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1" y="3599738"/>
            <a:ext cx="2068369" cy="142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Picture 26" descr="https://er.ru/media/news/March2022/XaRbUiZpW0exZ02tLUQZ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20416"/>
            <a:ext cx="2021875" cy="14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В Самаре пройдет концерт-митинг ко Дню воссоединения Крыма и Севастополя с  Россией | СОВА - главные новости Самары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18" y="2886518"/>
            <a:ext cx="3174675" cy="7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301263"/>
            <a:ext cx="259228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915565"/>
            <a:ext cx="8960296" cy="770359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lvl="8"/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496944" cy="7920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правового статуса Уполномоченного 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3564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подменяет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государственные органы, а способствует совершенствованию их работы в сфере обеспечения прав граждан 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выступает 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дополнительным гарантом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государственной защиты прав и свобод человека и гражданина;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 и неподотчетен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каким-либо государственным органам и должностным лицам;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выполняет  задачи  по защите прав людей </a:t>
            </a:r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своего региона</a:t>
            </a:r>
            <a:endParaRPr lang="ru-RU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5566"/>
            <a:ext cx="8208912" cy="5040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задачи Уполномоченного</a:t>
            </a:r>
            <a:endParaRPr lang="ru-RU" sz="3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51670"/>
            <a:ext cx="7920880" cy="316835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Содействие восстановлению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нарушенных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 и свобод граждан;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Содействие совершенствованию краевого законодательства;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межрегионального взаимодействия и международного сотрудничества;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Правовое просвещение населения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2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11510"/>
            <a:ext cx="8075240" cy="27003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1717097"/>
              </p:ext>
            </p:extLst>
          </p:nvPr>
        </p:nvGraphicFramePr>
        <p:xfrm>
          <a:off x="1619670" y="1707654"/>
          <a:ext cx="5904656" cy="305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618" y="915566"/>
            <a:ext cx="777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обращений в адрес Уполномоченного 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в Хабаровском крае </a:t>
            </a:r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215931"/>
              </p:ext>
            </p:extLst>
          </p:nvPr>
        </p:nvGraphicFramePr>
        <p:xfrm>
          <a:off x="179512" y="1131590"/>
          <a:ext cx="87849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1073274"/>
          </a:xfrm>
        </p:spPr>
        <p:txBody>
          <a:bodyPr>
            <a:normAutofit/>
          </a:bodyPr>
          <a:lstStyle/>
          <a:p>
            <a:r>
              <a:rPr lang="ru-RU" sz="28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обращений </a:t>
            </a:r>
            <a:r>
              <a:rPr lang="ru-RU" sz="2800" b="1" spc="1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</a:t>
            </a:r>
            <a:endParaRPr lang="ru-RU" sz="2800" b="1" spc="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469" y="771550"/>
            <a:ext cx="5728330" cy="576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Личные приемы граждан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bm101w001\Desktop\1123\DSC_7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0" y="1451721"/>
            <a:ext cx="1949146" cy="136290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pilko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14" y="1432242"/>
            <a:ext cx="2107340" cy="133510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6" name="Picture 4" descr="C:\Users\obm101w001\Desktop\Фотки\Новая папка (2)\5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9547" r="2546" b="7226"/>
          <a:stretch/>
        </p:blipFill>
        <p:spPr bwMode="auto">
          <a:xfrm>
            <a:off x="6154864" y="1442969"/>
            <a:ext cx="2233560" cy="1357755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72.16.0.5\main\И.И. Чесницкий\ФОТОВИДЕО архив мероприятий\2021\2021.01.26 Прием Тугуро-Чумикан и Николаевск\DSC_4284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4" y="3191955"/>
            <a:ext cx="1943493" cy="13861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" b="1583"/>
          <a:stretch/>
        </p:blipFill>
        <p:spPr bwMode="auto">
          <a:xfrm>
            <a:off x="3169892" y="3186003"/>
            <a:ext cx="2444176" cy="13920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/>
        </p:spPr>
      </p:pic>
      <p:pic>
        <p:nvPicPr>
          <p:cNvPr id="9" name="Picture 4" descr="\\172.16.0.5\main\И.И. Чесницкий\ФОТОВИДЕО архив мероприятий\2021\2021.06.01 ИК-8\DSC_05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75" y="3158444"/>
            <a:ext cx="2229788" cy="139167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3" y="281749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Хабаровск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85066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Комсомольск-на-Амуре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85066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Аяно-Майский муниципальный район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517" y="466253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видео-конференц-связи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7785" y="4620280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наводнение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с. Корсаково,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Хабаровский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 район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4864" y="4616367"/>
            <a:ext cx="263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 лишения свободы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059582"/>
            <a:ext cx="7056784" cy="7380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Межрегиональное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взаимодействие </a:t>
            </a:r>
            <a:b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международное</a:t>
            </a:r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сотрудничество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Уполномоченный принял участие во Всероссийской научной конференции «Проблемы населения в условиях пандемии: особенности и последствия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0230"/>
            <a:ext cx="1728192" cy="106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Уполномоченный по правам человека в Хабаровском крае принял участие в совещании, проведенном Центральной избирательной комисси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41191"/>
            <a:ext cx="1512168" cy="105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В Москве состоялось заседание Всероссийского координационного совета уполномоченных по правам челове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720230"/>
            <a:ext cx="1584176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Уполномоченный стал соорганизатором международной научно-практической конференции «Европейская Конвенция о защите прав человека и основных свобод: проблемы реализации в уголовном судопроизводстве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92796"/>
            <a:ext cx="1722684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горь Чесницкий принял участие в Координационном совете уполномоченных по правам человека, состоявшемся в Красноярск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40335"/>
            <a:ext cx="151216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Уполномоченный принял участие в брифинге, организованном Общественной палатой Российской Федераци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95" y="2831578"/>
            <a:ext cx="1500807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В Хабаровске состоялась IV Всероссийская научно - практическая конференция «Актуальные вопросы обеспечения прав и свобод человека и гражданина: региональный вектор» с участием Уполномоченного по правам человека в Российской Федерации Татьяны Москальковой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95" y="2840335"/>
            <a:ext cx="1728192" cy="106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В Москве состоялось заседание Всероссийского координационного совета уполномоченных по правам человека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879888"/>
            <a:ext cx="1728192" cy="11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Состоялось заседание Координационного совета уполномоченных по правам человека в ДФО в режиме видео-конференц-связи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88" y="2854388"/>
            <a:ext cx="3336478" cy="2146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50061" y="843558"/>
            <a:ext cx="6562775" cy="4301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просвещение населения</a:t>
            </a:r>
            <a:endParaRPr lang="ru-RU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707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Picture 2" descr="\\172.16.0.5\main\И.И. Чесницкий\ФОТОВИДЕО архив мероприятий\2019\2019.09.10 Океан\С детьми\DSC_93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77"/>
          <a:stretch/>
        </p:blipFill>
        <p:spPr bwMode="auto">
          <a:xfrm>
            <a:off x="251520" y="1350136"/>
            <a:ext cx="4032448" cy="217382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6084169" y="1332485"/>
            <a:ext cx="2999231" cy="1962104"/>
            <a:chOff x="1918315" y="-469653"/>
            <a:chExt cx="3068755" cy="231969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67"/>
            <a:stretch/>
          </p:blipFill>
          <p:spPr bwMode="auto">
            <a:xfrm>
              <a:off x="1918790" y="-469653"/>
              <a:ext cx="2994723" cy="23096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Рисунок 19" descr="\\172.16.0.5\main\Костина МЛ\Доклад 2020\логотип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407" y="376568"/>
              <a:ext cx="954186" cy="76773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21" name="Picture 2" descr="\\172.16.0.5\main\И.И. Чесницкий\ФОТОВИДЕО архив мероприятий\2020\2020.12.04 Итоги Правового Олимпа 2020\vlcsnap-2020-12-04-17h51m56s12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117" y="435102"/>
              <a:ext cx="983953" cy="65060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\\172.16.0.5\main\И.И. Чесницкий\ФОТОВИДЕО архив мероприятий\2020\2020.12.04 Итоги Правового Олимпа 2020\vlcsnap-2020-12-04-18h20m18s26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05" y="-469653"/>
              <a:ext cx="975053" cy="84622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\\172.16.0.5\main\И.И. Чесницкий\ФОТОВИДЕО архив мероприятий\2020\2020.12.04 Итоги Правового Олимпа 2020\vlcsnap-2020-12-04-17h54m42s92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05" y="1144298"/>
              <a:ext cx="975052" cy="70344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\\172.16.0.5\main\И.И. Чесницкий\ФОТОВИДЕО архив мероприятий\2020\2020.12.04 Итоги Правового Олимпа 2020\vlcsnap-2020-12-04-17h53m29s577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15" y="1160995"/>
              <a:ext cx="1042093" cy="68904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 descr="\\172.16.0.5\main\И.И. Чесницкий\ФОТОВИДЕО архив мероприятий\2020\2020.12.04 Итоги Правового Олимпа 2020\vlcsnap-2020-12-04-17h59m27s33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r="9227"/>
          <a:stretch/>
        </p:blipFill>
        <p:spPr bwMode="auto">
          <a:xfrm>
            <a:off x="4625966" y="3338028"/>
            <a:ext cx="1374409" cy="8393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72.16.0.5\main\И.И. Чесницкий\ФОТОВИДЕО архив мероприятий\2020\2020.12.04 Итоги Правового Олимпа 2020\vlcsnap-2020-12-04-17h58m09s48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r="9271"/>
          <a:stretch/>
        </p:blipFill>
        <p:spPr bwMode="auto">
          <a:xfrm>
            <a:off x="5313170" y="3976540"/>
            <a:ext cx="1296143" cy="8526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Подведены итоги Правового Олимпа-202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r="10616"/>
          <a:stretch/>
        </p:blipFill>
        <p:spPr bwMode="auto">
          <a:xfrm>
            <a:off x="6444207" y="4177363"/>
            <a:ext cx="1296145" cy="8526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3445043" y="3359028"/>
            <a:ext cx="2045336" cy="26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\\172.16.0.5\main\Костина МЛ\фото доклад\DSC_4921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319" r="1593" b="11532"/>
          <a:stretch/>
        </p:blipFill>
        <p:spPr bwMode="auto">
          <a:xfrm>
            <a:off x="4441649" y="1332485"/>
            <a:ext cx="1547663" cy="20473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6084169" y="3326808"/>
            <a:ext cx="280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и участники  Дальневосточной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 «Правовой Олимп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1" name="Picture 2" descr="Уполномоченный по правам человека Игорь Чесницкий ответил на вопросы журналистов о возможных методах выражения позиции жителями Хабаровского кра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30" y="2645267"/>
            <a:ext cx="2024137" cy="12940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1" y="3133688"/>
            <a:ext cx="735551" cy="97255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2" descr="C:\Users\obm101w001\Pictures\2021-04-14 12312\12312 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" y="3387828"/>
            <a:ext cx="754159" cy="92707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61" y="3605077"/>
            <a:ext cx="809770" cy="10040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-38572" y="4609119"/>
            <a:ext cx="3682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 перед населением, в СМИ, социальных сетях, печатных изданиях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6" name="Picture 5" descr="C:\Users\obm101w001\Desktop\1123\Безымянный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33" y="3582142"/>
            <a:ext cx="1075333" cy="13828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9" y="3291830"/>
            <a:ext cx="8563678" cy="172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ЧЕСНИЦКИЙ  ИГОРЬ  ИВАНОВИЧ</a:t>
            </a: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Уполномоченный по правам человека </a:t>
            </a:r>
            <a:b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Хабаровском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крае, председатель Координационного совета уполномоченных по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правам человека в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ДФО 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31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Уполномоченного </a:t>
            </a:r>
            <a:endParaRPr lang="ru-RU" sz="3200" b="1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правам </a:t>
            </a: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и </a:t>
            </a:r>
            <a:r>
              <a:rPr lang="ru-RU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роль </a:t>
            </a:r>
            <a:endParaRPr lang="ru-RU" sz="3200" b="1" kern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защите прав и свобод человека</a:t>
            </a:r>
            <a:endParaRPr lang="ru-RU" sz="3200" b="1" kern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0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6" y="987574"/>
            <a:ext cx="8604956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ПРАВА </a:t>
            </a: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ЧЕЛОВЕКА И ГРАЖДАНИНА</a:t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66332"/>
            <a:ext cx="7776864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Права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– нормы и </a:t>
            </a: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правила, 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установленные и охраняемые государством .</a:t>
            </a: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Права регулируют отношения в обществе.</a:t>
            </a: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Примеры прав</a:t>
            </a:r>
            <a:r>
              <a:rPr lang="ru-RU" sz="2000" u="sng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право на жизнь;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право на жилище;</a:t>
            </a: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право на образование;</a:t>
            </a: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право избирать и быть 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избранным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6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7574"/>
            <a:ext cx="7992888" cy="86409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СВОБОДЫ ЧЕЛОВЕКА И ГРАЖДАНИНА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63638"/>
            <a:ext cx="8784976" cy="3168352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987" y="163564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Свободы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возможность выбора видов деятельности в соответствии со своими интересами и целями, формируемыми в рамках общечеловеческих ценностей гражданского общества.</a:t>
            </a:r>
          </a:p>
          <a:p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свобод: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совести;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творчества;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вероисповедания…</a:t>
            </a:r>
          </a:p>
        </p:txBody>
      </p:sp>
    </p:spTree>
    <p:extLst>
      <p:ext uri="{BB962C8B-B14F-4D97-AF65-F5344CB8AC3E}">
        <p14:creationId xmlns:p14="http://schemas.microsoft.com/office/powerpoint/2010/main" val="80481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5526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ЗАКОННЫЕ ИНТЕРЕСЫ ЧЕЛОВЕКА И ГРАЖДАНИНА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123341" y="4515966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 flipH="1">
            <a:off x="6012160" y="4515966"/>
            <a:ext cx="720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167386" y="3435846"/>
            <a:ext cx="86409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114543" y="3451769"/>
            <a:ext cx="86409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563639"/>
            <a:ext cx="873621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Законные интересы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интересы, которые не нашли прямого выражения в юридических правах и обязанностях, но подлежат правовой защите со стороны государства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 работника пойти в отпуск вне графика – его законный интерес, поскольку Работодатель не обязан предоставлять такой отпуск. В то же время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вправе пойти навстречу работнику, например в связи с отпуском в этот период супруги работника, если предоставление внеочередного отпуска не скажется отрицательно на работе организации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1751" y="843558"/>
            <a:ext cx="8784976" cy="479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84355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ПРАВ</a:t>
            </a:r>
            <a:endParaRPr lang="ru-RU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O.Rakova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4" y="1358758"/>
            <a:ext cx="1747961" cy="104662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32" y="759955"/>
            <a:ext cx="185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(гражданские)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7850" y="1420404"/>
            <a:ext cx="687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жизнь; на свободу и личную неприкосновенность; право на пользование родным языком; на свободу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передвижения, выбор места жительства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C:\Users\O.Rakova\Desktop\orig-151257146067e8e80ad7a1ea1395c1e519a5ff246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0" y="2759908"/>
            <a:ext cx="1732313" cy="9594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3214" y="2426791"/>
            <a:ext cx="17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2860" y="2663724"/>
            <a:ext cx="687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информацию, проведение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публичных мероприятий и участие 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выборах, право на обращение в государственные органы и органы местного самоуправления, право участвовать в управлении делами государства 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C:\Users\O.Rakova\Desktop\im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1" y="4041204"/>
            <a:ext cx="1748941" cy="9885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214" y="3719340"/>
            <a:ext cx="17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2860" y="4202246"/>
            <a:ext cx="687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свободный труд; отдых,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образование,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здоровья, благоприятную окружающую среду </a:t>
            </a:r>
          </a:p>
        </p:txBody>
      </p:sp>
    </p:spTree>
    <p:extLst>
      <p:ext uri="{BB962C8B-B14F-4D97-AF65-F5344CB8AC3E}">
        <p14:creationId xmlns:p14="http://schemas.microsoft.com/office/powerpoint/2010/main" val="4682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19922"/>
            <a:ext cx="5800142" cy="648072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ОРГАНЫ, </a:t>
            </a:r>
            <a:r>
              <a:rPr lang="ru-RU" sz="19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ОБЕСПЕЧИВАЮЩИЕ </a:t>
            </a:r>
            <a:r>
              <a:rPr lang="ru-RU" sz="19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ЗАЩИТУ </a:t>
            </a:r>
            <a:r>
              <a:rPr lang="en-US" sz="19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9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ПРАВ </a:t>
            </a:r>
            <a:r>
              <a:rPr lang="ru-RU" sz="19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СВОБОД </a:t>
            </a:r>
            <a:r>
              <a:rPr lang="ru-RU" sz="19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ЧЕЛОВЕКА И ГРАЖДАНИНА</a:t>
            </a:r>
            <a:endParaRPr lang="ru-RU" sz="19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3923928" y="2211710"/>
            <a:ext cx="489654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  <a:spcBef>
                <a:spcPts val="0"/>
              </a:spcBef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4535996" y="4299942"/>
            <a:ext cx="367240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156"/>
            <a:ext cx="1112626" cy="15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X:\По взаимодействию со СМИ (Слоники-2)\Ольга Ракова\Докл 17\ФОТО_ДОКЛАД\Коллаж 8\4503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67995"/>
            <a:ext cx="1872208" cy="128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1" name="Picture 4" descr="X:\По взаимодействию со СМИ (Слоники-2)\Ольга Ракова\Докл 17\ФОТО_ДОКЛАД\Коллаж 8\637617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69" y="1667995"/>
            <a:ext cx="1936445" cy="1263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15" name="Picture 3" descr="C:\Users\O.Rakova\Desktop\6AF9EFCE-56C4-42D7-A864-13BF3BFEF5C1_w1200_r1_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2796" y="1667994"/>
            <a:ext cx="1942396" cy="1255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93179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</a:p>
          <a:p>
            <a:pPr algn="ctr"/>
            <a:r>
              <a:rPr lang="ru-RU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</a:t>
            </a:r>
            <a:endParaRPr lang="ru-RU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92177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Дума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Собрания Российской Федерации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9967" y="2955031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министерства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6217" y="2980238"/>
            <a:ext cx="210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Судебные органы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56" y="3578121"/>
            <a:ext cx="892899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внутренних дел Российской Федерации;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прокуратуры Российской Федерации;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Следственный комитет Российской Федерации;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безопасности Российской Федерации;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 фонд Российской Федерации; 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Уполномоченный по правам человека и омбудсмены в регионах;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правозащитные 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95514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627536"/>
            <a:ext cx="8375849" cy="1237599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Родиной института уполномоченного </a:t>
            </a:r>
            <a:b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правам человека считается 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Швеция</a:t>
            </a: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96136" y="2283718"/>
            <a:ext cx="3119265" cy="244827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ОМБУДСМАН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от шведского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«поверенный», «доверенное лицо».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picworld.ru/wp-content/uploads/2017/11/Stockholm19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3678"/>
            <a:ext cx="410445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642168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Стокгольм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Швеция, 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XIX </a:t>
            </a:r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309041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8496944" cy="6275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международные правовые акты </a:t>
            </a:r>
            <a:b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сфере защиты прав </a:t>
            </a:r>
            <a:r>
              <a:rPr lang="ru-RU" sz="3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человека </a:t>
            </a:r>
            <a:endParaRPr lang="ru-RU" sz="3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51670"/>
            <a:ext cx="8928992" cy="2880320"/>
          </a:xfrm>
        </p:spPr>
        <p:txBody>
          <a:bodyPr>
            <a:noAutofit/>
          </a:bodyPr>
          <a:lstStyle/>
          <a:p>
            <a:pPr marL="180000" indent="-180000"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Всеобщая декларация прав человека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(1948 год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Конвенция о ликвидации всех форм расовой дискриминации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(1965 год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 пакт о гражданских и политических правах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(1966 год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 пакт об экономических, социальных и культурных правах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(1966 год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Конвенция против пыток и других жестоких, бесчеловечных или унижающих достоинство видов обращения и наказания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(1984 год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Конвенция о правах ребенка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(1989 год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16215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917</Words>
  <Application>Microsoft Office PowerPoint</Application>
  <PresentationFormat>Экран (16:9)</PresentationFormat>
  <Paragraphs>176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27</vt:i4>
      </vt:variant>
    </vt:vector>
  </HeadingPairs>
  <TitlesOfParts>
    <vt:vector size="44" baseType="lpstr">
      <vt:lpstr>1_Тема Office</vt:lpstr>
      <vt:lpstr>Исполнительная</vt:lpstr>
      <vt:lpstr>1_Исполнительная</vt:lpstr>
      <vt:lpstr>3_Исполнительная</vt:lpstr>
      <vt:lpstr>5_Исполнительная</vt:lpstr>
      <vt:lpstr>6_Исполнительная</vt:lpstr>
      <vt:lpstr>7_Исполнительная</vt:lpstr>
      <vt:lpstr>8_Исполнительная</vt:lpstr>
      <vt:lpstr>9_Исполнительная</vt:lpstr>
      <vt:lpstr>10_Исполнительная</vt:lpstr>
      <vt:lpstr>11_Исполнительная</vt:lpstr>
      <vt:lpstr>13_Исполнительная</vt:lpstr>
      <vt:lpstr>14_Исполнительная</vt:lpstr>
      <vt:lpstr>15_Исполнительная</vt:lpstr>
      <vt:lpstr>16_Исполнительная</vt:lpstr>
      <vt:lpstr>Тема Office</vt:lpstr>
      <vt:lpstr>4_Исполнительная</vt:lpstr>
      <vt:lpstr>Презентация PowerPoint</vt:lpstr>
      <vt:lpstr>Презентация PowerPoint</vt:lpstr>
      <vt:lpstr>    ПРАВА ЧЕЛОВЕКА И ГРАЖДАНИНА </vt:lpstr>
      <vt:lpstr>СВОБОДЫ ЧЕЛОВЕКА И ГРАЖДАНИНА </vt:lpstr>
      <vt:lpstr>ЗАКОННЫЕ ИНТЕРЕСЫ ЧЕЛОВЕКА И ГРАЖДАНИНА</vt:lpstr>
      <vt:lpstr>Презентация PowerPoint</vt:lpstr>
      <vt:lpstr>     ОРГАНЫ, ОБЕСПЕЧИВАЮЩИЕ ЗАЩИТУ  ПРАВ И СВОБОД ЧЕЛОВЕКА И ГРАЖДАНИНА</vt:lpstr>
      <vt:lpstr>Родиной института уполномоченного  по правам человека считается Швеция </vt:lpstr>
      <vt:lpstr> Основные международные правовые акты  в сфере защиты прав человека </vt:lpstr>
      <vt:lpstr>Институт Уполномоченного по правам человека  в Российской Федерации</vt:lpstr>
      <vt:lpstr>НАПРАВЛЕНИЯ ДЕЯТЕЛЬНОСТИ УПОЛНОМОЧЕННОГО</vt:lpstr>
      <vt:lpstr>Сергей Адамович КОВАЛЕВ </vt:lpstr>
      <vt:lpstr>Олег Орестович  МИРОНОВ </vt:lpstr>
      <vt:lpstr>                        Владимир Петрович ЛУКИН </vt:lpstr>
      <vt:lpstr>Элла Александровна  ПАМФИЛОВА </vt:lpstr>
      <vt:lpstr>Татьяна Николаевна  МОСКАЛЬКОВА</vt:lpstr>
      <vt:lpstr>Уполномоченные по правам человека  в субъектах Российской Федерации</vt:lpstr>
      <vt:lpstr>Закон Хабаровского края  от 31.07.2006 N 44 «Об уполномоченном по правам человека в Хабаровском крае»</vt:lpstr>
      <vt:lpstr>Презентация PowerPoint</vt:lpstr>
      <vt:lpstr>Особенности правового статуса Уполномоченного </vt:lpstr>
      <vt:lpstr>Основные задачи Уполномоченного</vt:lpstr>
      <vt:lpstr>Презентация PowerPoint</vt:lpstr>
      <vt:lpstr>Структура обращений граждан</vt:lpstr>
      <vt:lpstr>Личные приемы граждан</vt:lpstr>
      <vt:lpstr>Межрегиональное взаимодействие  и международное сотрудничество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ЧЕСНИЦКИЙ  ИГОРЬ  ИВАНОВИЧ Уполномоченный по правам человека  в Хабаровском крае</dc:title>
  <dc:creator>Астафьев Владимир Игоревич</dc:creator>
  <cp:lastModifiedBy>Grisvi@gmail.com</cp:lastModifiedBy>
  <cp:revision>237</cp:revision>
  <cp:lastPrinted>2022-03-15T04:34:38Z</cp:lastPrinted>
  <dcterms:created xsi:type="dcterms:W3CDTF">2018-05-18T00:15:46Z</dcterms:created>
  <dcterms:modified xsi:type="dcterms:W3CDTF">2023-06-07T02:56:00Z</dcterms:modified>
</cp:coreProperties>
</file>