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1" r:id="rId3"/>
    <p:sldId id="271" r:id="rId4"/>
    <p:sldId id="27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7E6900"/>
    <a:srgbClr val="005426"/>
    <a:srgbClr val="F8F8F8"/>
    <a:srgbClr val="5C4D00"/>
    <a:srgbClr val="A48900"/>
    <a:srgbClr val="C0A000"/>
    <a:srgbClr val="F9F9F9"/>
    <a:srgbClr val="F9CF00"/>
    <a:srgbClr val="F8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87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2000240"/>
            <a:ext cx="7715304" cy="1815882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Доклад начальника </a:t>
            </a:r>
          </a:p>
          <a:p>
            <a:pPr algn="ctr"/>
            <a:r>
              <a:rPr lang="ru-RU" sz="28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Управления Минюста России по Хабаровскому краю и Еврейской автономной области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85852" y="5000636"/>
            <a:ext cx="678661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О совершенствовании семейного законодательства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-22504" y="21909"/>
            <a:ext cx="9202508" cy="2326971"/>
            <a:chOff x="-22504" y="21909"/>
            <a:chExt cx="9202508" cy="2326971"/>
          </a:xfrm>
        </p:grpSpPr>
        <p:pic>
          <p:nvPicPr>
            <p:cNvPr id="7" name="Picture 2" descr="C:\Users\DNS\Pictures\фоны\gerb_rossii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690"/>
            <a:stretch>
              <a:fillRect/>
            </a:stretch>
          </p:blipFill>
          <p:spPr bwMode="auto">
            <a:xfrm>
              <a:off x="-22504" y="284307"/>
              <a:ext cx="4535996" cy="2064573"/>
            </a:xfrm>
            <a:prstGeom prst="rect">
              <a:avLst/>
            </a:prstGeom>
            <a:noFill/>
            <a:effectLst>
              <a:glow rad="63500">
                <a:schemeClr val="accent3">
                  <a:satMod val="175000"/>
                  <a:alpha val="1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DNS\Pictures\фоны\gerb_rossii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500"/>
            <a:stretch>
              <a:fillRect/>
            </a:stretch>
          </p:blipFill>
          <p:spPr bwMode="auto">
            <a:xfrm>
              <a:off x="4492651" y="317607"/>
              <a:ext cx="4687353" cy="2031273"/>
            </a:xfrm>
            <a:prstGeom prst="rect">
              <a:avLst/>
            </a:prstGeom>
            <a:noFill/>
            <a:effectLst>
              <a:glow rad="63500">
                <a:schemeClr val="accent3">
                  <a:satMod val="175000"/>
                  <a:alpha val="1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DNS\Pictures\фоны\regnum_picture_14960780966166795_norma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071" y="21909"/>
              <a:ext cx="2059358" cy="180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2714612" y="3929066"/>
            <a:ext cx="3861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7E6900"/>
                  </a:solidFill>
                  <a:prstDash val="solid"/>
                  <a:miter lim="800000"/>
                </a:ln>
                <a:solidFill>
                  <a:srgbClr val="F9C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nion Pro Cond" pitchFamily="18" charset="0"/>
              </a:rPr>
              <a:t> </a:t>
            </a:r>
            <a:r>
              <a:rPr lang="ru-RU" sz="4000" b="1" dirty="0" smtClean="0">
                <a:ln w="17780" cmpd="sng">
                  <a:solidFill>
                    <a:srgbClr val="7E6900"/>
                  </a:solidFill>
                  <a:prstDash val="solid"/>
                  <a:miter lim="800000"/>
                </a:ln>
                <a:solidFill>
                  <a:srgbClr val="F9C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nion Pro Cond" pitchFamily="18" charset="0"/>
              </a:rPr>
              <a:t>О.А. Шевченко</a:t>
            </a:r>
            <a:endParaRPr lang="ru-RU" sz="4000" b="1" dirty="0">
              <a:ln w="17780" cmpd="sng">
                <a:solidFill>
                  <a:srgbClr val="7E6900"/>
                </a:solidFill>
                <a:prstDash val="solid"/>
                <a:miter lim="800000"/>
              </a:ln>
              <a:solidFill>
                <a:srgbClr val="F9C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inion Pro C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953">
        <p:fade/>
      </p:transition>
    </mc:Choice>
    <mc:Fallback xmlns="">
      <p:transition spd="med" advClick="0" advTm="9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Pictures\фоны\regnum_picture_14960780966166795_norm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285"/>
            <a:ext cx="1656184" cy="145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524328" y="-43732"/>
            <a:ext cx="1505520" cy="1744540"/>
            <a:chOff x="3714552" y="1923208"/>
            <a:chExt cx="1793552" cy="2144191"/>
          </a:xfrm>
        </p:grpSpPr>
        <p:pic>
          <p:nvPicPr>
            <p:cNvPr id="10" name="Picture 2" descr="F:\БЮП 4\hello_html_4f58a8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552" y="1923208"/>
              <a:ext cx="1793552" cy="2144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F:\БЮП 4\Рисунок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425"/>
            <a:stretch>
              <a:fillRect/>
            </a:stretch>
          </p:blipFill>
          <p:spPr bwMode="auto">
            <a:xfrm>
              <a:off x="4251286" y="2545378"/>
              <a:ext cx="720081" cy="89985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85918" y="142852"/>
            <a:ext cx="5857916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8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О совершенствовании семейного законодательства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2143116"/>
            <a:ext cx="7429552" cy="2246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Одной из задач Минюста России  является осуществление деятельности, направленной на сохранение и укрепление традиционных российских духовно-нравственных ценностей.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6248" y="4500571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Пункт 6 Положения о Министерстве юстиции Российской Федерации, утвержденного Указом Президента Российской Федерации от 13.01.2023 № 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959">
        <p:fade/>
      </p:transition>
    </mc:Choice>
    <mc:Fallback xmlns="">
      <p:transition spd="med" advClick="0" advTm="49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Pictures\фоны\regnum_picture_14960780966166795_norm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285"/>
            <a:ext cx="1656184" cy="145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8"/>
          <p:cNvGrpSpPr/>
          <p:nvPr/>
        </p:nvGrpSpPr>
        <p:grpSpPr>
          <a:xfrm>
            <a:off x="7524328" y="-43732"/>
            <a:ext cx="1505520" cy="1744540"/>
            <a:chOff x="3714552" y="1923208"/>
            <a:chExt cx="1793552" cy="2144191"/>
          </a:xfrm>
        </p:grpSpPr>
        <p:pic>
          <p:nvPicPr>
            <p:cNvPr id="10" name="Picture 2" descr="F:\БЮП 4\hello_html_4f58a8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552" y="1923208"/>
              <a:ext cx="1793552" cy="2144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F:\БЮП 4\Рисунок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425"/>
            <a:stretch>
              <a:fillRect/>
            </a:stretch>
          </p:blipFill>
          <p:spPr bwMode="auto">
            <a:xfrm>
              <a:off x="4251286" y="2545378"/>
              <a:ext cx="720081" cy="89985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85918" y="0"/>
            <a:ext cx="5857916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8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О совершенствовании семейного законодательства</a:t>
            </a: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225689"/>
            <a:ext cx="8001056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195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Основные направления  совершенствования семейного законодательства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 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укрепление традиционных духовно-нравственных ценностей, сохранение культурного и исторического наследия народов Российской Федерации;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совершенствование </a:t>
            </a: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правовых форм и механизмов, позволяющих предупредить распад семьи, возникновения семейно-правовых конфликтов;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совершенствование механизмов социально-экономической поддержки молодых семей;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развитие безопасного информационного пространства,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поддержка детей-сирот и детей, оставшихся без попечения родителей;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решение проблемы взыскания алиментов;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решение проблем суррогатного материнства.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959">
        <p:fade/>
      </p:transition>
    </mc:Choice>
    <mc:Fallback xmlns="">
      <p:transition spd="med" advClick="0" advTm="49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Pictures\фоны\regnum_picture_14960780966166795_norm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285"/>
            <a:ext cx="1656184" cy="145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8"/>
          <p:cNvGrpSpPr/>
          <p:nvPr/>
        </p:nvGrpSpPr>
        <p:grpSpPr>
          <a:xfrm>
            <a:off x="7524328" y="-43732"/>
            <a:ext cx="1505520" cy="1744540"/>
            <a:chOff x="3714552" y="1923208"/>
            <a:chExt cx="1793552" cy="2144191"/>
          </a:xfrm>
        </p:grpSpPr>
        <p:pic>
          <p:nvPicPr>
            <p:cNvPr id="10" name="Picture 2" descr="F:\БЮП 4\hello_html_4f58a8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552" y="1923208"/>
              <a:ext cx="1793552" cy="2144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F:\БЮП 4\Рисунок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425"/>
            <a:stretch>
              <a:fillRect/>
            </a:stretch>
          </p:blipFill>
          <p:spPr bwMode="auto">
            <a:xfrm>
              <a:off x="4251286" y="2545378"/>
              <a:ext cx="720081" cy="89985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85918" y="142852"/>
            <a:ext cx="5857916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800" b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О совершенствовании семейного законодательства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28662" y="1928802"/>
            <a:ext cx="7643866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13068C"/>
                </a:solidFill>
                <a:effectLst>
                  <a:glow rad="203200">
                    <a:schemeClr val="bg1">
                      <a:alpha val="95000"/>
                    </a:schemeClr>
                  </a:glow>
                </a:effectLst>
                <a:latin typeface="Minion Pro Cond" pitchFamily="18" charset="0"/>
              </a:rPr>
              <a:t>«Сегодня очень много делается для поддержки семьи, уделяется внимание финансовым вопросам, связанным с многодетным материнством, льготной ипотекой. Но с точки зрения выстраивания семейных отношений надо посмотреть, в чем состоит наша система, и сделать так, чтобы она двигала нас вперед»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372" y="5214950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pc="120" dirty="0" smtClean="0">
                <a:ln w="17780" cmpd="sng">
                  <a:solidFill>
                    <a:srgbClr val="005426"/>
                  </a:solidFill>
                  <a:prstDash val="solid"/>
                  <a:miter lim="800000"/>
                </a:ln>
                <a:solidFill>
                  <a:srgbClr val="00602B"/>
                </a:solidFill>
                <a:effectLst>
                  <a:glow rad="165100">
                    <a:schemeClr val="bg1">
                      <a:alpha val="97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</a:rPr>
              <a:t>Заместитель Министра юстиции Российской Федерации  В. Вуколов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959">
        <p:fade/>
      </p:transition>
    </mc:Choice>
    <mc:Fallback xmlns="">
      <p:transition spd="med" advClick="0" advTm="49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Grisvi@gmail.com</cp:lastModifiedBy>
  <cp:revision>58</cp:revision>
  <dcterms:created xsi:type="dcterms:W3CDTF">2020-10-19T00:43:00Z</dcterms:created>
  <dcterms:modified xsi:type="dcterms:W3CDTF">2023-03-21T02:38:54Z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0821C6BDC8854E46831DA7517ED4C49F</vt:lpwstr>
  </property>
  <property fmtid="{D5CDD505-2E9C-101B-9397-08002B2CF9AE}" pid="3" name="KSOProductBuildVer">
    <vt:lpwstr>1049-11.2.0.11486</vt:lpwstr>
  </property>
</Properties>
</file>