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95" r:id="rId3"/>
    <p:sldId id="277" r:id="rId4"/>
    <p:sldId id="297" r:id="rId5"/>
    <p:sldId id="268" r:id="rId6"/>
    <p:sldId id="298" r:id="rId7"/>
    <p:sldId id="299" r:id="rId8"/>
    <p:sldId id="300" r:id="rId9"/>
    <p:sldId id="281" r:id="rId10"/>
  </p:sldIdLst>
  <p:sldSz cx="9144000" cy="5143500" type="screen16x9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136AF-716A-4818-980A-4761FA24ED49}">
          <p14:sldIdLst>
            <p14:sldId id="257"/>
            <p14:sldId id="295"/>
            <p14:sldId id="277"/>
            <p14:sldId id="297"/>
            <p14:sldId id="268"/>
            <p14:sldId id="298"/>
            <p14:sldId id="299"/>
            <p14:sldId id="30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99"/>
    <a:srgbClr val="52D6B7"/>
    <a:srgbClr val="51D4D7"/>
    <a:srgbClr val="1962E9"/>
    <a:srgbClr val="F72D4F"/>
    <a:srgbClr val="FF0000"/>
    <a:srgbClr val="BFABFF"/>
    <a:srgbClr val="FFC76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4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молодежи в Амурской области 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221616</a:t>
            </a:r>
            <a:r>
              <a:rPr lang="ru-RU" sz="15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</a:p>
          <a:p>
            <a:pPr>
              <a:defRPr/>
            </a:pPr>
            <a:endParaRPr lang="ru-RU" sz="15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населения - </a:t>
            </a:r>
            <a:r>
              <a:rPr lang="ru-RU" sz="15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756272</a:t>
            </a:r>
            <a:r>
              <a:rPr lang="ru-RU" sz="15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237568009679664"/>
          <c:y val="0.1104281840014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38188871006612"/>
          <c:y val="0.3454765690701202"/>
          <c:w val="0.60947224647530784"/>
          <c:h val="0.481017633728909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69A-467A-A577-21A6A657CB3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9A-467A-A577-21A6A657CB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9A-467A-A577-21A6A657CB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69A-467A-A577-21A6A657CB3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B69A-467A-A577-21A6A657CB3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>
                        <a:solidFill>
                          <a:srgbClr val="C00000"/>
                        </a:solidFill>
                      </a:rPr>
                      <a:t>молодежь</a:t>
                    </a:r>
                    <a:r>
                      <a:rPr lang="ru-RU" baseline="0" dirty="0">
                        <a:solidFill>
                          <a:srgbClr val="C00000"/>
                        </a:solidFill>
                      </a:rPr>
                      <a:t>
</a:t>
                    </a:r>
                    <a:fld id="{3E798489-B751-4271-A3ED-520A4B2DBA3F}" type="PERCENTAGE">
                      <a:rPr lang="en-US" baseline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9A-467A-A577-21A6A657CB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69A-467A-A577-21A6A657CB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B69A-467A-A577-21A6A657C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остальные группы населения</c:v>
                </c:pt>
                <c:pt idx="1">
                  <c:v>численность молодежи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534656</c:v>
                </c:pt>
                <c:pt idx="1">
                  <c:v>221616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A-467A-A577-21A6A657CB3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D384-C929-4716-BEDC-FD5ED3585848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A96E-7B33-4309-B2D9-152023249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54BB-D3A7-4607-963B-BF038A6824E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66700" y="2166647"/>
            <a:ext cx="8743950" cy="1022841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ЗАЩИТЕ ПРАВ МОЛОДЕЖИ И ПОДДЕРЖКЕ МОЛОДЫХ СЕМЕЙ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АМУРСКОЙ ОБЛАСТИ)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8254" y="3829314"/>
            <a:ext cx="6110846" cy="633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человека в Амурской области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Н.В.Кравчук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21" y="146008"/>
            <a:ext cx="1515046" cy="1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43697" y="1384816"/>
            <a:ext cx="6978181" cy="298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00" dirty="0">
              <a:solidFill>
                <a:srgbClr val="1962E9"/>
              </a:solidFill>
              <a:latin typeface="TT Norms ExtraBold" panose="02000503040000020004"/>
            </a:endParaRPr>
          </a:p>
          <a:p>
            <a:pPr>
              <a:defRPr/>
            </a:pPr>
            <a:endParaRPr lang="ru-RU" sz="1200" dirty="0">
              <a:solidFill>
                <a:srgbClr val="1962E9"/>
              </a:solidFill>
              <a:latin typeface="TT Norms ExtraBold" panose="02000503040000020004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17722" y="443852"/>
            <a:ext cx="417743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2122041"/>
              </p:ext>
            </p:extLst>
          </p:nvPr>
        </p:nvGraphicFramePr>
        <p:xfrm>
          <a:off x="514350" y="346984"/>
          <a:ext cx="8178799" cy="44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6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273300" y="746555"/>
            <a:ext cx="6379377" cy="197539"/>
          </a:xfrm>
        </p:spPr>
        <p:txBody>
          <a:bodyPr anchor="t"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РЕШЕНИЮ ЖИЛИЩНЫХ ПРОБЛЕМ МОЛОДЕЖИ И МОЛОДЫХ СЕМЕЙ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96086" y="1648702"/>
            <a:ext cx="4354683" cy="58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1962E9"/>
              </a:solidFill>
              <a:latin typeface="TT Norms ExtraBold" panose="02000503040000020004" pitchFamily="50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67616" y="2748010"/>
            <a:ext cx="1854200" cy="436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1962E9"/>
              </a:solidFill>
              <a:latin typeface="TT Norms ExtraBold" panose="02000503040000020004" pitchFamily="50" charset="-52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08819" y="3069310"/>
            <a:ext cx="7838281" cy="6786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доступным и комфортным жильем сельского населения» государственной программы «Комплексное развитие сельских территорий Амурской области»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единовременную социальную выплату молодым семьям для участия в льготном кредитовании получили 50 молодых семей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7850977" y="443852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8819" y="1830679"/>
            <a:ext cx="7838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Подпрограмма «Обеспечение жильем молодых семей» государственной программы Амурской области «Обеспечение доступным и качественным жильем населения Амурской области»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выделено 29 свидетельств молодым семьям</a:t>
            </a:r>
          </a:p>
        </p:txBody>
      </p:sp>
    </p:spTree>
    <p:extLst>
      <p:ext uri="{BB962C8B-B14F-4D97-AF65-F5344CB8AC3E}">
        <p14:creationId xmlns:p14="http://schemas.microsoft.com/office/powerpoint/2010/main" val="75633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330450" y="853254"/>
            <a:ext cx="6296827" cy="197539"/>
          </a:xfrm>
        </p:spPr>
        <p:txBody>
          <a:bodyPr anchor="t"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РЕШЕНИЮ ЖИЛИЩНЫХ ПРОБЛЕМ МОЛОДЕЖИ И МОЛОДЫХ СЕМЕЙ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96086" y="1648702"/>
            <a:ext cx="4354683" cy="586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1962E9"/>
              </a:solidFill>
              <a:latin typeface="TT Norms ExtraBold" panose="02000503040000020004" pitchFamily="50" charset="-52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67616" y="2748010"/>
            <a:ext cx="1854200" cy="436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1962E9"/>
              </a:solidFill>
              <a:latin typeface="TT Norms ExtraBold" panose="02000503040000020004" pitchFamily="50" charset="-52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7850977" y="443852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3901" y="1876845"/>
            <a:ext cx="779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algn="just"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детям-сиротам жилья по договорам специализированного найма,  приобретение им жилья с использованием жилищных сертификатов </a:t>
            </a:r>
          </a:p>
          <a:p>
            <a:pPr marL="64135" algn="just"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 консолидированного бюджета, направляемых на обеспечение жильем детей-сирот на территории Амурской области, с 2018 по 2022 год увеличился со 114,3 млн. рублей до 1,1 млрд. рублей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spcAft>
                <a:spcPts val="0"/>
              </a:spcAft>
              <a:tabLst>
                <a:tab pos="450215" algn="l"/>
                <a:tab pos="540385" algn="l"/>
              </a:tabLs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135" algn="just"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текущего и капитального ремонта</a:t>
            </a:r>
            <a:r>
              <a:rPr lang="ru-RU" sz="16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жилых помещений,</a:t>
            </a:r>
            <a:r>
              <a:rPr lang="ru-RU" sz="1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собственниками</a:t>
            </a:r>
            <a:r>
              <a:rPr lang="ru-RU" sz="16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</a:t>
            </a:r>
            <a:r>
              <a:rPr lang="ru-RU" sz="1600" spc="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дети-сироты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1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17722" y="443852"/>
            <a:ext cx="417743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5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7051" y="662236"/>
            <a:ext cx="6838949" cy="8403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МОЛОДЕЖИ В СФЕРАХ ТРУДОУСТРОЙСТВА 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ПРЕДПРИНИМАТЕЛЬСКОЙ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3096" y="2034722"/>
            <a:ext cx="8597704" cy="160617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занятости молодежи: 2017 год - среднее значение 61%, 2020 год - 50%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выплачивается стипендия губернатора студентам, трудоустроенным по получаемой профессии (специальности) по 30 тыс. рублей 2 раза в год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92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17722" y="443852"/>
            <a:ext cx="417743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6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9850" y="630526"/>
            <a:ext cx="7804150" cy="8403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МОЛОДЕЖИ В СФЕРАХ ТРУДОУСТРОЙСТВА 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ПРЕДПРИНИМАТЕЛЬСКОЙ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7032" y="1720657"/>
            <a:ext cx="8158518" cy="2684407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аграрии при трудоустройстве могут получить господдержку в виде единовременной выплаты до 800 тысяч рублей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профориентационные мероприятия: «Билет в Будущее», мастерские «Твой выбор», региональный проект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Трудовыпускник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Школа выпускника «Не упусти свой шанс!»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сообщество молодых предпринимателей, проводится отбор кандидатур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амбасадоров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и участников клуба молодых предпринимателей при Федеральном агентстве по делам молодежи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611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891594" y="423006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17722" y="443852"/>
            <a:ext cx="417743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7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1451" y="423006"/>
            <a:ext cx="7804150" cy="8403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МОЛОДЕЖНЫХ ИНИЦИАТИВ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5000" y="1662944"/>
            <a:ext cx="7975600" cy="117550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стипендий имени </a:t>
            </a:r>
            <a:r>
              <a:rPr lang="ru-RU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Н.Н.Муравьева</a:t>
            </a: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-Амурского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государственных образовательных организаций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и профессионального образования</a:t>
            </a:r>
            <a:r>
              <a:rPr lang="ru-RU" sz="8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стипендии с 2021 году был увеличен в 2 раза и составил: для студентов, обучающихся по программам высшего профессионального образования - 20 000 рублей,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программам профессионального образования - 10 000 рублей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49580" algn="l"/>
                <a:tab pos="2969895" algn="ctr"/>
                <a:tab pos="5940425" algn="r"/>
              </a:tabLst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49580" algn="l"/>
                <a:tab pos="2969895" algn="ctr"/>
                <a:tab pos="5940425" algn="r"/>
              </a:tabLst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588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7908824" y="350602"/>
            <a:ext cx="352738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chemeClr val="bg1"/>
                </a:solidFill>
                <a:latin typeface="TT Norms Regular" panose="02000503030000020003" pitchFamily="50" charset="-52"/>
              </a:rPr>
              <a:t>6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54665" y="338920"/>
            <a:ext cx="268146" cy="22231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0330" y="542621"/>
            <a:ext cx="6159012" cy="100631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КИБЕРБЕЗОПАСНОСТИ</a:t>
            </a:r>
            <a:b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ПРАВОВОЕ ПРОСВЕЩЕНИЕ МОЛОДЕЖИ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35436" y="1731791"/>
            <a:ext cx="4635306" cy="317929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занятия о методах выявления фейковой информации в социальных сетях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всероссийский урок кибербезопасности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«Вектор справедливости»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правопросветительских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мероприятий, около10000 участников.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«Дни открытых дверей» и «горячая линия»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17722" y="443852"/>
            <a:ext cx="417743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100" b="1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34579" y="338920"/>
            <a:ext cx="268146" cy="222313"/>
          </a:xfrm>
          <a:prstGeom prst="ellipse">
            <a:avLst/>
          </a:prstGeom>
          <a:noFill/>
          <a:ln>
            <a:solidFill>
              <a:srgbClr val="196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052690" y="359766"/>
            <a:ext cx="417743" cy="197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b="1" dirty="0">
                <a:solidFill>
                  <a:srgbClr val="1962E9"/>
                </a:solidFill>
                <a:latin typeface="TT Norms Regular" panose="02000503030000020003" pitchFamily="50" charset="-52"/>
              </a:rPr>
              <a:t>8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651E8C-91E5-46E5-B574-2645DC30D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627444"/>
            <a:ext cx="2400408" cy="180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6BE727-4BFC-4B4C-B3C5-4DADF9E6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65" y="3162504"/>
            <a:ext cx="2863850" cy="15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801660" y="1355262"/>
            <a:ext cx="5540680" cy="49566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>
                <a:solidFill>
                  <a:srgbClr val="1962E9"/>
                </a:solidFill>
                <a:latin typeface="TT Norms ExtraBold" panose="02000503040000020004" pitchFamily="50" charset="-52"/>
              </a:rPr>
              <a:t>Благодарю за внимание!</a:t>
            </a:r>
            <a:endParaRPr lang="ru-RU" sz="3600" dirty="0">
              <a:solidFill>
                <a:srgbClr val="1962E9"/>
              </a:solidFill>
              <a:latin typeface="TT Norms Regular" panose="02000503030000020003" pitchFamily="50" charset="-52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5481" y="1791432"/>
            <a:ext cx="5540680" cy="49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962E9"/>
                </a:solidFill>
                <a:latin typeface="TT Norms Regular" pitchFamily="50" charset="-52"/>
              </a:rPr>
              <a:t>www.amurupch.ru</a:t>
            </a:r>
            <a:r>
              <a:rPr lang="en-US" sz="4000" dirty="0">
                <a:solidFill>
                  <a:srgbClr val="1962E9"/>
                </a:solidFill>
                <a:latin typeface="TT Norms Regular" pitchFamily="50" charset="-52"/>
              </a:rPr>
              <a:t> </a:t>
            </a:r>
            <a:endParaRPr lang="es-ES" sz="4000" b="1" dirty="0">
              <a:solidFill>
                <a:srgbClr val="1962E9"/>
              </a:solidFill>
              <a:latin typeface="TT Norms Regular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28" y="2287092"/>
            <a:ext cx="2277681" cy="22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392</Words>
  <Application>Microsoft Office PowerPoint</Application>
  <PresentationFormat>Экран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TT Norms ExtraBold</vt:lpstr>
      <vt:lpstr>TT Norms Regular</vt:lpstr>
      <vt:lpstr>Тема Office</vt:lpstr>
      <vt:lpstr>О ЗАЩИТЕ ПРАВ МОЛОДЕЖИ И ПОДДЕРЖКЕ МОЛОДЫХ СЕМЕЙ  (НА ПРИМЕРЕ АМУРСКОЙ ОБЛАСТИ)</vt:lpstr>
      <vt:lpstr>Презентация PowerPoint</vt:lpstr>
      <vt:lpstr>СОДЕЙСТВИЕ РЕШЕНИЮ ЖИЛИЩНЫХ ПРОБЛЕМ МОЛОДЕЖИ И МОЛОДЫХ СЕМЕЙ </vt:lpstr>
      <vt:lpstr>СОДЕЙСТВИЕ РЕШЕНИЮ ЖИЛИЩНЫХ ПРОБЛЕМ МОЛОДЕЖИ И МОЛОДЫХ СЕМЕЙ </vt:lpstr>
      <vt:lpstr>ПОДДЕРЖКА МОЛОДЕЖИ В СФЕРАХ ТРУДОУСТРОЙСТВА  И ПРЕДПРИНИМАТЕЛЬСКОЙ ДЕЯТЕЛЬНОСТИ</vt:lpstr>
      <vt:lpstr>ПОДДЕРЖКА МОЛОДЕЖИ В СФЕРАХ ТРУДОУСТРОЙСТВА  И ПРЕДПРИНИМАТЕЛЬСКОЙ ДЕЯТЕЛЬНОСТИ</vt:lpstr>
      <vt:lpstr>ПОДДЕРЖКА МОЛОДЕЖНЫХ ИНИЦИАТИВ</vt:lpstr>
      <vt:lpstr>ОБЕСПЕЧЕНИЕ КИБЕРБЕЗОПАСНОСТИ    ПРАВОВОЕ ПРОСВЕЩЕНИЕ МОЛОДЕЖИ 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admin</cp:lastModifiedBy>
  <cp:revision>178</cp:revision>
  <cp:lastPrinted>2023-03-20T06:00:16Z</cp:lastPrinted>
  <dcterms:created xsi:type="dcterms:W3CDTF">2019-05-07T01:33:49Z</dcterms:created>
  <dcterms:modified xsi:type="dcterms:W3CDTF">2023-03-20T07:13:27Z</dcterms:modified>
</cp:coreProperties>
</file>