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8" r:id="rId2"/>
    <p:sldId id="323" r:id="rId3"/>
    <p:sldId id="324" r:id="rId4"/>
    <p:sldId id="338" r:id="rId5"/>
    <p:sldId id="332" r:id="rId6"/>
    <p:sldId id="341" r:id="rId7"/>
    <p:sldId id="342" r:id="rId8"/>
    <p:sldId id="334" r:id="rId9"/>
    <p:sldId id="328" r:id="rId10"/>
    <p:sldId id="340" r:id="rId11"/>
    <p:sldId id="315" r:id="rId12"/>
    <p:sldId id="325" r:id="rId13"/>
    <p:sldId id="343" r:id="rId14"/>
    <p:sldId id="326" r:id="rId15"/>
    <p:sldId id="335" r:id="rId16"/>
    <p:sldId id="329" r:id="rId17"/>
    <p:sldId id="331" r:id="rId18"/>
    <p:sldId id="336" r:id="rId19"/>
    <p:sldId id="339" r:id="rId20"/>
    <p:sldId id="337" r:id="rId21"/>
  </p:sldIdLst>
  <p:sldSz cx="9906000" cy="6858000" type="A4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324" autoAdjust="0"/>
    <p:restoredTop sz="92659" autoAdjust="0"/>
  </p:normalViewPr>
  <p:slideViewPr>
    <p:cSldViewPr>
      <p:cViewPr>
        <p:scale>
          <a:sx n="115" d="100"/>
          <a:sy n="115" d="100"/>
        </p:scale>
        <p:origin x="-1188" y="-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402" cy="340157"/>
          </a:xfrm>
          <a:prstGeom prst="rect">
            <a:avLst/>
          </a:prstGeom>
        </p:spPr>
        <p:txBody>
          <a:bodyPr vert="horz" lIns="92102" tIns="46051" rIns="92102" bIns="460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898" y="1"/>
            <a:ext cx="4302401" cy="340157"/>
          </a:xfrm>
          <a:prstGeom prst="rect">
            <a:avLst/>
          </a:prstGeom>
        </p:spPr>
        <p:txBody>
          <a:bodyPr vert="horz" lIns="92102" tIns="46051" rIns="92102" bIns="46051" rtlCol="0"/>
          <a:lstStyle>
            <a:lvl1pPr algn="r">
              <a:defRPr sz="1200"/>
            </a:lvl1pPr>
          </a:lstStyle>
          <a:p>
            <a:fld id="{59116527-C6EB-49F6-A869-2BAAE9A17C90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425"/>
            <a:ext cx="4302402" cy="340157"/>
          </a:xfrm>
          <a:prstGeom prst="rect">
            <a:avLst/>
          </a:prstGeom>
        </p:spPr>
        <p:txBody>
          <a:bodyPr vert="horz" lIns="92102" tIns="46051" rIns="92102" bIns="460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898" y="6456425"/>
            <a:ext cx="4302401" cy="340157"/>
          </a:xfrm>
          <a:prstGeom prst="rect">
            <a:avLst/>
          </a:prstGeom>
        </p:spPr>
        <p:txBody>
          <a:bodyPr vert="horz" lIns="92102" tIns="46051" rIns="92102" bIns="46051" rtlCol="0" anchor="b"/>
          <a:lstStyle>
            <a:lvl1pPr algn="r">
              <a:defRPr sz="1200"/>
            </a:lvl1pPr>
          </a:lstStyle>
          <a:p>
            <a:fld id="{2A8B47F0-C33E-4E4D-BFF9-BEF5CBED9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80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277" cy="339644"/>
          </a:xfrm>
          <a:prstGeom prst="rect">
            <a:avLst/>
          </a:prstGeom>
        </p:spPr>
        <p:txBody>
          <a:bodyPr vert="horz" lIns="92102" tIns="46051" rIns="92102" bIns="460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167" y="0"/>
            <a:ext cx="4302874" cy="339644"/>
          </a:xfrm>
          <a:prstGeom prst="rect">
            <a:avLst/>
          </a:prstGeom>
        </p:spPr>
        <p:txBody>
          <a:bodyPr vert="horz" lIns="92102" tIns="46051" rIns="92102" bIns="46051" rtlCol="0"/>
          <a:lstStyle>
            <a:lvl1pPr algn="r">
              <a:defRPr sz="1200"/>
            </a:lvl1pPr>
          </a:lstStyle>
          <a:p>
            <a:fld id="{884AA4EA-148B-4582-B5E9-4FD6C6AA443E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14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2" tIns="46051" rIns="92102" bIns="460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463" y="3228215"/>
            <a:ext cx="7941310" cy="3059995"/>
          </a:xfrm>
          <a:prstGeom prst="rect">
            <a:avLst/>
          </a:prstGeom>
        </p:spPr>
        <p:txBody>
          <a:bodyPr vert="horz" lIns="92102" tIns="46051" rIns="92102" bIns="460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428"/>
            <a:ext cx="4301277" cy="339644"/>
          </a:xfrm>
          <a:prstGeom prst="rect">
            <a:avLst/>
          </a:prstGeom>
        </p:spPr>
        <p:txBody>
          <a:bodyPr vert="horz" lIns="92102" tIns="46051" rIns="92102" bIns="460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167" y="6456428"/>
            <a:ext cx="4302874" cy="339644"/>
          </a:xfrm>
          <a:prstGeom prst="rect">
            <a:avLst/>
          </a:prstGeom>
        </p:spPr>
        <p:txBody>
          <a:bodyPr vert="horz" lIns="92102" tIns="46051" rIns="92102" bIns="46051" rtlCol="0" anchor="b"/>
          <a:lstStyle>
            <a:lvl1pPr algn="r">
              <a:defRPr sz="1200"/>
            </a:lvl1pPr>
          </a:lstStyle>
          <a:p>
            <a:fld id="{1639C8EF-3552-46A9-BF25-7AF6EBA59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25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8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72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5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6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4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87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C8EF-3552-46A9-BF25-7AF6EBA590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8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04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484" y="1916832"/>
            <a:ext cx="92890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200" b="1" dirty="0">
              <a:latin typeface="Arial" pitchFamily="34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</a:rPr>
              <a:t>Защита прав военнослужащих, участвующих 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</a:rPr>
              <a:t>в специальной военной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4729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96" y="9072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5593658" y="980728"/>
            <a:ext cx="38238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Взаимодействие Уполномоченного с военными прокурорами гарнизонов</a:t>
            </a:r>
            <a:endParaRPr lang="ru-RU" alt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504" y="1844825"/>
            <a:ext cx="9289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493DC4-9F81-1363-2367-565BAABCB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39" y="332656"/>
            <a:ext cx="4485980" cy="63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8584" y="205084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Встреча с военнослужащими, проходившими лечение в госпиталях г. Санкт-Петербурга совместно с представителями Санкт-Петербургского фонда поддержки и развития бурятской культуры 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Ганга»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70" y="2514779"/>
            <a:ext cx="2907289" cy="387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92" y="2527558"/>
            <a:ext cx="2756360" cy="387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322" y="2514779"/>
            <a:ext cx="2546176" cy="394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4678" y="802296"/>
            <a:ext cx="8828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Палатка для военнослужащих в г. Джанкой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5E08B8-2790-5910-9B6C-070C7629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365441"/>
            <a:ext cx="3003798" cy="40050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51CFD3-ADC2-C363-A1AF-7EDBFC73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716" y="2314785"/>
            <a:ext cx="2885075" cy="38467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156E134-2FF6-B154-A065-927F7B62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939" y="1321412"/>
            <a:ext cx="3124481" cy="41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1868" y="302848"/>
            <a:ext cx="56102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В марте 2023 обратились волонтеры, которые работают в палатке в Джанкое (Республика Крым) с просьбой оказать содействие в предоставлении церковной утвари, буддийского алтаря – </a:t>
            </a:r>
            <a:r>
              <a:rPr lang="ru-RU" sz="2000" dirty="0" err="1">
                <a:solidFill>
                  <a:srgbClr val="002060"/>
                </a:solidFill>
              </a:rPr>
              <a:t>гунгарбаа</a:t>
            </a:r>
            <a:r>
              <a:rPr lang="ru-RU" sz="2000" dirty="0">
                <a:solidFill>
                  <a:srgbClr val="002060"/>
                </a:solidFill>
              </a:rPr>
              <a:t> и мусульманские обереги для наших воинов-участников СВО.</a:t>
            </a: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С этой просьбой Уполномоченный обратилась к митрополиту Улан-Удэнскому и Бурятскому Иосифу, пресс-секретарю Буддийской традиционной Сангхи Росси </a:t>
            </a:r>
            <a:r>
              <a:rPr lang="ru-RU" sz="2000" dirty="0" err="1">
                <a:solidFill>
                  <a:srgbClr val="002060"/>
                </a:solidFill>
              </a:rPr>
              <a:t>Тубден</a:t>
            </a:r>
            <a:r>
              <a:rPr lang="ru-RU" sz="2000" dirty="0">
                <a:solidFill>
                  <a:srgbClr val="002060"/>
                </a:solidFill>
              </a:rPr>
              <a:t>-ламе и </a:t>
            </a:r>
            <a:r>
              <a:rPr lang="ru-RU" sz="2000" dirty="0" err="1">
                <a:solidFill>
                  <a:srgbClr val="002060"/>
                </a:solidFill>
              </a:rPr>
              <a:t>Сафиулле</a:t>
            </a:r>
            <a:r>
              <a:rPr lang="ru-RU" sz="2000" dirty="0">
                <a:solidFill>
                  <a:srgbClr val="002060"/>
                </a:solidFill>
              </a:rPr>
              <a:t> Хамиду – имаму-хатыб соборной мечети Улан-Удэ.</a:t>
            </a: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13 марта митрополит Улан-Удэнский и Бурятский Иосиф передал все эти вещи Уполномоченному и организатору волонтёрской деятельности в г. Джанкой Юлии Викторовне Бородиной.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71FA1E-6766-9CCC-90C2-5D21CDF7B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82" y="302848"/>
            <a:ext cx="3505504" cy="59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504" y="802296"/>
            <a:ext cx="935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28 июня и 4 июля текущего года Уполномоченный совместно с волонтёрским движением «Тёплые сердца» посетила Военный госпиталь в г. Улан-Удэ и в посёлке Сосновый бор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5" y="2018201"/>
            <a:ext cx="3157549" cy="4337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99" y="2002625"/>
            <a:ext cx="5824535" cy="43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915" y="344269"/>
            <a:ext cx="935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Видеообращения жен военнослужащих к Президенту Российской Федерации В.В. Путину об оказания содействия в поисках без вести пропавших 35 военнослужащих войсковой части 69647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C57C5D9-F43A-5E52-2996-D61D8031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36" y="1949303"/>
            <a:ext cx="9207237" cy="42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6564" y="181789"/>
            <a:ext cx="935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Уполномоченным по правам человека в Республике Бурятия 4, 5, сентября 2023 года в г. Кяхта были организованы встречи с родственниками военнослужащих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8" y="2013040"/>
            <a:ext cx="4532129" cy="3943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EDC16D-5E1C-FF25-053B-A9BFE8D66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680" y="2003999"/>
            <a:ext cx="5263503" cy="39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6564" y="181789"/>
            <a:ext cx="935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Уполномоченным по правам человека в Республике Бурятия 12 сентября 2023 г. в г. Улан-Удэ была организована встреча с родственниками военнослужащих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" y="1683608"/>
            <a:ext cx="4699169" cy="3734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A7CE5B-2DCC-87D2-3E65-57A53BB2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996" y="1683609"/>
            <a:ext cx="4974219" cy="37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45" y="544700"/>
            <a:ext cx="9354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Алексей Цыденов: «Мы чтим тех, кто по-настоящему, искренне вкладывается в победу»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31A524C-CDF9-5A4F-BD9B-AB32EB688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06" y="1369003"/>
            <a:ext cx="8625408" cy="50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45" y="544700"/>
            <a:ext cx="9354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Проблемными остаются следующие вопросы: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C7D5F-9863-950D-0F21-5DB93C099D51}"/>
              </a:ext>
            </a:extLst>
          </p:cNvPr>
          <p:cNvSpPr txBox="1"/>
          <p:nvPr/>
        </p:nvSpPr>
        <p:spPr>
          <a:xfrm>
            <a:off x="766304" y="1222466"/>
            <a:ext cx="82191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установление статуса военнопленного в законодательстве;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недовольство родственников по отсутствию информации по без вести пропавшим военнослужащим в течение длительного времени;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не предоставление выплат военнослужащим за ранение из-за отсутствия справок о ранении;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военнослужащие ЧВК «Вагнер» (не выплаты за раненных, погибших военнослужащих, не предоставление наград и т.д.);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судьба военнослужащих, заключивших контракты в местах лишения свободы.</a:t>
            </a:r>
          </a:p>
        </p:txBody>
      </p:sp>
    </p:spTree>
    <p:extLst>
      <p:ext uri="{BB962C8B-B14F-4D97-AF65-F5344CB8AC3E}">
        <p14:creationId xmlns:p14="http://schemas.microsoft.com/office/powerpoint/2010/main" val="16355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1196752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обращений в адрес Уполномоченного по правам человека в Республике Бурятия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2022-2023 гг.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92C25400-F024-0D44-1100-FD61CF738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543548"/>
              </p:ext>
            </p:extLst>
          </p:nvPr>
        </p:nvGraphicFramePr>
        <p:xfrm>
          <a:off x="1496616" y="2641994"/>
          <a:ext cx="6603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333">
                  <a:extLst>
                    <a:ext uri="{9D8B030D-6E8A-4147-A177-3AD203B41FA5}">
                      <a16:colId xmlns:a16="http://schemas.microsoft.com/office/drawing/2014/main" xmlns="" val="2616329322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xmlns="" val="626916168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xmlns="" val="2565836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0967495"/>
                  </a:ext>
                </a:extLst>
              </a:tr>
            </a:tbl>
          </a:graphicData>
        </a:graphic>
      </p:graphicFrame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xmlns="" id="{9E6EF3CA-D429-2957-C334-2069A06C6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48829"/>
              </p:ext>
            </p:extLst>
          </p:nvPr>
        </p:nvGraphicFramePr>
        <p:xfrm>
          <a:off x="1352600" y="2827414"/>
          <a:ext cx="69024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600">
                  <a:extLst>
                    <a:ext uri="{9D8B030D-6E8A-4147-A177-3AD203B41FA5}">
                      <a16:colId xmlns:a16="http://schemas.microsoft.com/office/drawing/2014/main" xmlns="" val="2934707433"/>
                    </a:ext>
                  </a:extLst>
                </a:gridCol>
                <a:gridCol w="1725600">
                  <a:extLst>
                    <a:ext uri="{9D8B030D-6E8A-4147-A177-3AD203B41FA5}">
                      <a16:colId xmlns:a16="http://schemas.microsoft.com/office/drawing/2014/main" xmlns="" val="2180546864"/>
                    </a:ext>
                  </a:extLst>
                </a:gridCol>
                <a:gridCol w="1725600">
                  <a:extLst>
                    <a:ext uri="{9D8B030D-6E8A-4147-A177-3AD203B41FA5}">
                      <a16:colId xmlns:a16="http://schemas.microsoft.com/office/drawing/2014/main" xmlns="" val="2998109016"/>
                    </a:ext>
                  </a:extLst>
                </a:gridCol>
                <a:gridCol w="1725600">
                  <a:extLst>
                    <a:ext uri="{9D8B030D-6E8A-4147-A177-3AD203B41FA5}">
                      <a16:colId xmlns:a16="http://schemas.microsoft.com/office/drawing/2014/main" xmlns="" val="551897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обращений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обращений по СВО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количества обращений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21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2279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 месяцев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774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30879" y="836712"/>
            <a:ext cx="889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33892" y="1756009"/>
            <a:ext cx="9517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227" y="2813805"/>
            <a:ext cx="9354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" y="0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2540" y="83671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обращений по вопросам СВО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8504" y="1575229"/>
            <a:ext cx="92170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денежного довольствия и боевых выплат не в полном объеме;</a:t>
            </a:r>
          </a:p>
          <a:p>
            <a:pPr marL="457200" indent="-4572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единовременных выплат за ранение и погибшего военнослужащего;</a:t>
            </a:r>
          </a:p>
          <a:p>
            <a:pPr marL="457200" indent="-4572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ненадлежащей медицинской помощи военнослужащим;</a:t>
            </a:r>
          </a:p>
          <a:p>
            <a:pPr marL="457200" indent="-4572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отпуска по семейным обстоятельствам;</a:t>
            </a:r>
          </a:p>
          <a:p>
            <a:pPr marL="457200" indent="-4572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отсрочка от военной службы по мобилизации;</a:t>
            </a:r>
          </a:p>
          <a:p>
            <a:pPr marL="457200" indent="-4572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военнослужащих и установления их местонахождения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90872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взаимодействует со следующими органами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512" y="1611233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85C0FD-B619-05D9-F639-37139ED83AA7}"/>
              </a:ext>
            </a:extLst>
          </p:cNvPr>
          <p:cNvSpPr txBox="1"/>
          <p:nvPr/>
        </p:nvSpPr>
        <p:spPr>
          <a:xfrm>
            <a:off x="704528" y="1919009"/>
            <a:ext cx="87849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Министерство обороны Российской Федерации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Аппарат Уполномоченного по правам человека в Российской Федерации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Региональная делегация Международного Комитета Красного Креста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36 общевойсковая армия, воинские части Республики Бурятия, других регионов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Прокуратура Республики Бурятия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Главная военная прокуратура, военные прокуратуры гарнизонов</a:t>
            </a:r>
          </a:p>
        </p:txBody>
      </p:sp>
    </p:spTree>
    <p:extLst>
      <p:ext uri="{BB962C8B-B14F-4D97-AF65-F5344CB8AC3E}">
        <p14:creationId xmlns:p14="http://schemas.microsoft.com/office/powerpoint/2010/main" val="7297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90872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заявителей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512" y="1611233"/>
            <a:ext cx="914501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военнослужащие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Контрактники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Мобилизованные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призываемые на срочную службу (в том числе – на альтернативную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Добровольцы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Бойцы ЧВК «Вагнер»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боевых действий, вернувшиеся из плена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семей указанных категорий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2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90872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консультативного центра в Национальной библиотеке Республики Бурятия для родственников военнослужащих, направленных на специальную военную операцию на Украине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512" y="1611233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558D8C-2A62-CCC7-5BF5-4ECF146BE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8" y="2667703"/>
            <a:ext cx="4883319" cy="3645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94F441-1424-946B-14A2-DC38E4629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815" y="2667703"/>
            <a:ext cx="4841224" cy="35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908720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обращений по вопросам военнослужащих, призванных по частичной мобилизации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512" y="1611233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0CACE37-577F-C86D-5CEC-354141E24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2732054"/>
            <a:ext cx="8985448" cy="13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7708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552" y="119675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Недостатки, выявленные во время частичной мобилизации, в работе военных комиссариатов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2600" y="2780928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устаревшая база данных со сведениями, о гражданах, состоявших на воинском учёте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семейном положении, составе семьи, состоянии здоровья, действующей категории годности не были обновлены</a:t>
            </a:r>
            <a:endParaRPr lang="ru-RU" alt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96" y="9072"/>
            <a:ext cx="9906000" cy="68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886212" y="981709"/>
            <a:ext cx="8891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Встреча Уполномоченного с военнослужащими</a:t>
            </a:r>
            <a:endParaRPr lang="ru-RU" alt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504" y="1844825"/>
            <a:ext cx="9289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2" y="2079289"/>
            <a:ext cx="4559207" cy="40662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C6E6011-195E-44B3-E67A-2F16AC275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129" y="2079289"/>
            <a:ext cx="4843825" cy="40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6172</TotalTime>
  <Words>574</Words>
  <Application>Microsoft Office PowerPoint</Application>
  <PresentationFormat>Лист A4 (210x297 мм)</PresentationFormat>
  <Paragraphs>75</Paragraphs>
  <Slides>20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Grisvi@gmail.com</cp:lastModifiedBy>
  <cp:revision>448</cp:revision>
  <cp:lastPrinted>2023-09-19T06:36:37Z</cp:lastPrinted>
  <dcterms:created xsi:type="dcterms:W3CDTF">2013-10-04T11:30:23Z</dcterms:created>
  <dcterms:modified xsi:type="dcterms:W3CDTF">2023-10-18T02:50:38Z</dcterms:modified>
</cp:coreProperties>
</file>